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Lato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chardypm.medium.com/agile-team-organisation-squads-chapters-tribes-and-guilds-80932ace0fdc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1fd45cf51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1fd45cf51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no podes contestar esto gtfo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8790f8a5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8790f8a5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8790f8a5e_0_1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8790f8a5e_0_1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separamos por DDD, podemos identificar buenos candidatos par separar.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e41f0b5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e41f0b5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separamos por DDD, podemos identificar buenos candidatos par separar.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8790f8a5e_0_1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8790f8a5e_0_1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41f0b512_1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e41f0b512_1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8790f8a5e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8790f8a5e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8 pasos de Kotter para dirigir un cambio.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790f8a5e_0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790f8a5e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organiaciones replican formas del codigo, necesitamso hacer algo mas parecido a los ms.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e41f0b512_1_1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e41f0b512_1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 the questions not the answers.</a:t>
            </a:r>
            <a:br>
              <a:rPr lang="en">
                <a:solidFill>
                  <a:schemeClr val="dk1"/>
                </a:solidFill>
              </a:rPr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https://achardypm.medium.com/agile-team-organisation-squads-chapters-tribes-and-guilds-80932ace0fdc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a2fd81b9e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a2fd81b9e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a2fd81b9e_0_1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a2fd81b9e_0_1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a11a54b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a11a54b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ebb31ea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ebb31ea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a11a54bc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a11a54bc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a11a54bc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a11a54bc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Correr ambas implementaciones y comparar resultados. Dark launching usa la funcionalidad sin impactar en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a11a54bc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a11a54bc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Bastante copado cuando tenes servicios satelites a tu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a11a54bc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a11a54bc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uses frecuentemente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a2fd81b9e_0_2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a2fd81b9e_0_2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a11a54bc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a11a54bc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 que entender que existen distintos tipos de acoplamiento: de dominio, temporal, o de implementacion (como este caso).</a:t>
            </a:r>
            <a:br>
              <a:rPr lang="en"/>
            </a:br>
            <a:r>
              <a:rPr lang="en"/>
              <a:t>Muy bueno para read only o cuando la db es un endpoint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a11a54bc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a11a54bc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Muy bueno para read only o cuando la db es un endpoint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a11a54bc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a11a54bc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Muy bueno para read only o cuando la db es un endpoint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a2fd81b9e_0_2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a2fd81b9e_0_2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a11a54bc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a11a54bc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Mayor complejidad de datos dbs no-sql, bastante </a:t>
            </a:r>
            <a:r>
              <a:rPr lang="en"/>
              <a:t>común</a:t>
            </a:r>
            <a:r>
              <a:rPr lang="en"/>
              <a:t> en herramientas de reportes.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e20d479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e20d479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Cuando queremos conectar el monolito con un ms.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e20d479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e20d479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el tiempo podemos achicar el monolito y convertirlo en una api gateway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e20d4792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e20d4792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Cuando queremos cambiar la 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e20d47927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e20d47927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e20d47927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e20d47927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e20d4792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e20d4792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e41f0b512_1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e41f0b512_1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e20d47927_0_4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e20d47927_0_4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driver contracts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e20d47927_0_4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e20d47927_0_4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driver contracts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vs local optimization refiere a las </a:t>
            </a:r>
            <a:r>
              <a:rPr lang="en"/>
              <a:t>optimizaciones</a:t>
            </a:r>
            <a:r>
              <a:rPr lang="en"/>
              <a:t> </a:t>
            </a:r>
            <a:r>
              <a:rPr lang="en"/>
              <a:t>que</a:t>
            </a:r>
            <a:r>
              <a:rPr lang="en"/>
              <a:t> se hacen a nivel equipo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1fd45cf51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1fd45cf51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a2fd81b9e_0_1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a2fd81b9e_0_1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a2fd81b9e_0_2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a2fd81b9e_0_2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a2fd81b9e_0_2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a2fd81b9e_0_2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a2fd81b9e_0_2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a2fd81b9e_0_2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1fd45cf51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1fd45cf51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1fd45cf51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1fd45cf51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y release son 2 cosas separadas</a:t>
            </a:r>
            <a:br>
              <a:rPr lang="en"/>
            </a:br>
            <a:r>
              <a:rPr lang="en"/>
              <a:t>Deployabilidad te ata las cosas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1fd45cf5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1fd45cf5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Detalles de implementacion flojardos, falta de bounded contex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e41f0b512_1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e41f0b512_1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a2fd81b9e_0_2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a2fd81b9e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2085575" y="0"/>
            <a:ext cx="7058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149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521314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192078" y="2261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 rot="10800000">
            <a:off x="191890" y="2259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1042802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1564118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1234882" y="2261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 rot="10800000">
            <a:off x="1234694" y="2259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149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521377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192078" y="12548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 rot="10800000">
            <a:off x="191890" y="12546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1042802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1234882" y="12548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 rot="10800000">
            <a:off x="1234694" y="12546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149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521314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92078" y="22835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 rot="10800000">
            <a:off x="191890" y="22833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1042802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1564118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1234882" y="22835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/>
          <p:nvPr/>
        </p:nvSpPr>
        <p:spPr>
          <a:xfrm rot="10800000">
            <a:off x="1234694" y="22833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149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521314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192078" y="33122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 rot="10800000">
            <a:off x="191890" y="33120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1042802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1564118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1234882" y="33122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 rot="10800000">
            <a:off x="1234694" y="33120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149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521314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192078" y="43409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 rot="10800000">
            <a:off x="191890" y="43407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1042802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1564118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1234882" y="43409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 rot="10800000">
            <a:off x="1234694" y="43407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12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2" type="body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12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13">
    <p:bg>
      <p:bgPr>
        <a:solidFill>
          <a:srgbClr val="2D314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336579" y="333100"/>
            <a:ext cx="8470800" cy="450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141725" y="656801"/>
            <a:ext cx="8860500" cy="385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813263" y="2651475"/>
            <a:ext cx="4252200" cy="154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400">
                <a:solidFill>
                  <a:srgbClr val="F2D7EE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5"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7500" y="0"/>
            <a:ext cx="9132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841350" y="460903"/>
            <a:ext cx="0" cy="426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8"/>
          <p:cNvCxnSpPr/>
          <p:nvPr/>
        </p:nvCxnSpPr>
        <p:spPr>
          <a:xfrm>
            <a:off x="8337675" y="460903"/>
            <a:ext cx="0" cy="426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18"/>
          <p:cNvSpPr/>
          <p:nvPr/>
        </p:nvSpPr>
        <p:spPr>
          <a:xfrm rot="-5400000">
            <a:off x="4327200" y="853550"/>
            <a:ext cx="483000" cy="427200"/>
          </a:xfrm>
          <a:prstGeom prst="hexagon">
            <a:avLst>
              <a:gd fmla="val 28666" name="adj"/>
              <a:gd fmla="val 115470" name="vf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>
            <p:ph type="ctrTitle"/>
          </p:nvPr>
        </p:nvSpPr>
        <p:spPr>
          <a:xfrm>
            <a:off x="1883125" y="1447250"/>
            <a:ext cx="5400900" cy="197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" type="subTitle"/>
          </p:nvPr>
        </p:nvSpPr>
        <p:spPr>
          <a:xfrm>
            <a:off x="2429850" y="3493650"/>
            <a:ext cx="4287600" cy="78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6"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7500" y="0"/>
            <a:ext cx="9132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9"/>
          <p:cNvCxnSpPr/>
          <p:nvPr/>
        </p:nvCxnSpPr>
        <p:spPr>
          <a:xfrm>
            <a:off x="841350" y="460903"/>
            <a:ext cx="0" cy="426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8337675" y="460903"/>
            <a:ext cx="0" cy="426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9"/>
          <p:cNvSpPr/>
          <p:nvPr/>
        </p:nvSpPr>
        <p:spPr>
          <a:xfrm rot="-5400000">
            <a:off x="4327200" y="853550"/>
            <a:ext cx="483000" cy="427200"/>
          </a:xfrm>
          <a:prstGeom prst="hexagon">
            <a:avLst>
              <a:gd fmla="val 28666" name="adj"/>
              <a:gd fmla="val 115470" name="vf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>
            <p:ph type="ctrTitle"/>
          </p:nvPr>
        </p:nvSpPr>
        <p:spPr>
          <a:xfrm>
            <a:off x="1883125" y="1447250"/>
            <a:ext cx="5400900" cy="197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2429850" y="3493650"/>
            <a:ext cx="4287600" cy="78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AUTOLAYOUT_18"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19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20"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AUTOLAYOUT_21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22670" l="0" r="0" t="22675"/>
          <a:stretch/>
        </p:blipFill>
        <p:spPr>
          <a:xfrm>
            <a:off x="2085575" y="0"/>
            <a:ext cx="70584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1564181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</a:t>
            </a:r>
            <a:r>
              <a:rPr lang="en"/>
              <a:t> que queremos migrar?</a:t>
            </a:r>
            <a:endParaRPr/>
          </a:p>
        </p:txBody>
      </p:sp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Cuando?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 estas esperando lograr?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Qué</a:t>
            </a:r>
            <a:r>
              <a:rPr lang="en"/>
              <a:t> otras alternativas a MS consideras?</a:t>
            </a:r>
            <a:br>
              <a:rPr lang="en"/>
            </a:br>
            <a:br>
              <a:rPr lang="en"/>
            </a:br>
            <a:r>
              <a:rPr lang="en"/>
              <a:t>Como </a:t>
            </a:r>
            <a:r>
              <a:rPr lang="en"/>
              <a:t>puedo</a:t>
            </a:r>
            <a:r>
              <a:rPr lang="en"/>
              <a:t> saber si esta funcionado?</a:t>
            </a:r>
            <a:endParaRPr/>
          </a:p>
        </p:txBody>
      </p:sp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 b="0" l="18516" r="18522" t="0"/>
          <a:stretch/>
        </p:blipFill>
        <p:spPr>
          <a:xfrm>
            <a:off x="4923203" y="600900"/>
            <a:ext cx="3629050" cy="41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Razones para migrar (o no hacerlo)</a:t>
            </a:r>
            <a:endParaRPr/>
          </a:p>
        </p:txBody>
      </p:sp>
      <p:sp>
        <p:nvSpPr>
          <p:cNvPr id="306" name="Google Shape;306;p34"/>
          <p:cNvSpPr txBox="1"/>
          <p:nvPr>
            <p:ph idx="2" type="body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/>
              <a:t>Autonomía de equipos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/>
              <a:t>Reduccion time-to-market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/>
              <a:t>Escalabilidad efectiva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/>
              <a:t>Mejorar robustes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/>
              <a:t>Escalar cantidad de devs.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/>
              <a:t>Adoptar nuevas tecnologías.</a:t>
            </a:r>
            <a:endParaRPr/>
          </a:p>
        </p:txBody>
      </p:sp>
      <p:sp>
        <p:nvSpPr>
          <p:cNvPr id="307" name="Google Shape;307;p34"/>
          <p:cNvSpPr txBox="1"/>
          <p:nvPr>
            <p:ph idx="1" type="body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/>
              <a:t>Dominio poco claro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/>
              <a:t>Startups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/>
              <a:t>Software instalado / manejado por terceros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/>
              <a:t>No tenemos una buena razón.</a:t>
            </a:r>
            <a:endParaRPr/>
          </a:p>
        </p:txBody>
      </p:sp>
      <p:pic>
        <p:nvPicPr>
          <p:cNvPr id="308" name="Google Shape;308;p34"/>
          <p:cNvPicPr preferRelativeResize="0"/>
          <p:nvPr/>
        </p:nvPicPr>
        <p:blipFill rotWithShape="1">
          <a:blip r:embed="rId3">
            <a:alphaModFix/>
          </a:blip>
          <a:srcRect b="0" l="0" r="0" t="45444"/>
          <a:stretch/>
        </p:blipFill>
        <p:spPr>
          <a:xfrm>
            <a:off x="247500" y="3143175"/>
            <a:ext cx="1596301" cy="154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 rotWithShape="1">
          <a:blip r:embed="rId3">
            <a:alphaModFix/>
          </a:blip>
          <a:srcRect b="54504" l="0" r="0" t="0"/>
          <a:stretch/>
        </p:blipFill>
        <p:spPr>
          <a:xfrm>
            <a:off x="4960950" y="3228800"/>
            <a:ext cx="1702325" cy="13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type="title"/>
          </p:nvPr>
        </p:nvSpPr>
        <p:spPr>
          <a:xfrm>
            <a:off x="2250400" y="448550"/>
            <a:ext cx="42522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Por donde empezar?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950" y="1229900"/>
            <a:ext cx="6105576" cy="327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type="title"/>
          </p:nvPr>
        </p:nvSpPr>
        <p:spPr>
          <a:xfrm>
            <a:off x="2250400" y="448550"/>
            <a:ext cx="42522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Por donde empezar?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200" y="988800"/>
            <a:ext cx="5827325" cy="378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Copiar? Cortar? Reimplementar?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27" name="Google Shape;327;p37"/>
          <p:cNvSpPr txBox="1"/>
          <p:nvPr>
            <p:ph idx="2" type="body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Entender y Refactorizar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Medir y tener </a:t>
            </a:r>
            <a:r>
              <a:rPr lang="en"/>
              <a:t>métricas</a:t>
            </a:r>
            <a:r>
              <a:rPr lang="en"/>
              <a:t> del progreso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Siempre de manera incremental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Evitar la falacia del costo hundido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 rotWithShape="1">
          <a:blip r:embed="rId3">
            <a:alphaModFix/>
          </a:blip>
          <a:srcRect b="26779" l="0" r="0" t="21642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333" name="Google Shape;333;p38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 </a:t>
            </a:r>
            <a:r>
              <a:rPr lang="en"/>
              <a:t>organizacional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type="title"/>
          </p:nvPr>
        </p:nvSpPr>
        <p:spPr>
          <a:xfrm>
            <a:off x="617825" y="433225"/>
            <a:ext cx="8097000" cy="1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El cambio organizacional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324" y="1083075"/>
            <a:ext cx="6205576" cy="37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1545854" y="369950"/>
            <a:ext cx="56328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El cambio en los equipos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3">
            <a:alphaModFix/>
          </a:blip>
          <a:srcRect b="0" l="5396" r="4804" t="0"/>
          <a:stretch/>
        </p:blipFill>
        <p:spPr>
          <a:xfrm>
            <a:off x="2021775" y="1169775"/>
            <a:ext cx="4315249" cy="352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684450" y="311950"/>
            <a:ext cx="73587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Dejemos de copiar a spotify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80" y="962850"/>
            <a:ext cx="5329277" cy="3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ctrTitle"/>
          </p:nvPr>
        </p:nvSpPr>
        <p:spPr>
          <a:xfrm>
            <a:off x="1883125" y="1447250"/>
            <a:ext cx="5400900" cy="19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Patrones de </a:t>
            </a:r>
            <a:r>
              <a:rPr lang="en"/>
              <a:t>Migración</a:t>
            </a:r>
            <a:endParaRPr/>
          </a:p>
        </p:txBody>
      </p:sp>
      <p:sp>
        <p:nvSpPr>
          <p:cNvPr id="357" name="Google Shape;357;p42"/>
          <p:cNvSpPr txBox="1"/>
          <p:nvPr>
            <p:ph idx="1" type="subTitle"/>
          </p:nvPr>
        </p:nvSpPr>
        <p:spPr>
          <a:xfrm>
            <a:off x="2429850" y="3493650"/>
            <a:ext cx="42876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18637" l="0" r="0" t="18631"/>
          <a:stretch/>
        </p:blipFill>
        <p:spPr>
          <a:xfrm>
            <a:off x="3047650" y="0"/>
            <a:ext cx="6096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que la va el libro?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monolito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 migracion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Patrones de </a:t>
            </a:r>
            <a:r>
              <a:rPr lang="en"/>
              <a:t>migración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Codigo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Misc de cosas que te pueden pasar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(deje afuera algunas cosas sobre diseño y definiciones)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Strangler Fig (higuera estranguladora)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63" name="Google Shape;3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1500"/>
            <a:ext cx="8882576" cy="25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Strangler Fig (higuera estranguladora)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2513970" cy="378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770" y="1203575"/>
            <a:ext cx="6172830" cy="3580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Branch by abstraction ( Una interfaz?)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25" y="1580700"/>
            <a:ext cx="5020875" cy="25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5800" y="3284400"/>
            <a:ext cx="1848199" cy="1859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Parallel Run (N-Version programming)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83" name="Google Shape;3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750" y="947000"/>
            <a:ext cx="4410150" cy="37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 txBox="1"/>
          <p:nvPr/>
        </p:nvSpPr>
        <p:spPr>
          <a:xfrm>
            <a:off x="6421675" y="4704975"/>
            <a:ext cx="24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*Dark launching en release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2550" y="3471225"/>
            <a:ext cx="894250" cy="12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Decorating Colaborator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925" y="1427350"/>
            <a:ext cx="581977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Change Data capture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97" name="Google Shape;3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400" y="1123375"/>
            <a:ext cx="6336603" cy="37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/>
          <p:nvPr>
            <p:ph type="ctrTitle"/>
          </p:nvPr>
        </p:nvSpPr>
        <p:spPr>
          <a:xfrm>
            <a:off x="1883125" y="1447250"/>
            <a:ext cx="5400900" cy="19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Patrones de Migración</a:t>
            </a:r>
            <a:endParaRPr/>
          </a:p>
        </p:txBody>
      </p:sp>
      <p:sp>
        <p:nvSpPr>
          <p:cNvPr id="403" name="Google Shape;403;p49"/>
          <p:cNvSpPr txBox="1"/>
          <p:nvPr>
            <p:ph idx="1" type="subTitle"/>
          </p:nvPr>
        </p:nvSpPr>
        <p:spPr>
          <a:xfrm>
            <a:off x="2429850" y="3493650"/>
            <a:ext cx="42876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Datos-estructura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Shared Database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050" y="1133450"/>
            <a:ext cx="4528741" cy="37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DB View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15" name="Google Shape;415;p51"/>
          <p:cNvPicPr preferRelativeResize="0"/>
          <p:nvPr/>
        </p:nvPicPr>
        <p:blipFill rotWithShape="1">
          <a:blip r:embed="rId3">
            <a:alphaModFix/>
          </a:blip>
          <a:srcRect b="0" l="7899" r="6979" t="0"/>
          <a:stretch/>
        </p:blipFill>
        <p:spPr>
          <a:xfrm>
            <a:off x="1375750" y="1226950"/>
            <a:ext cx="6195373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DB as Wrapping service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21" name="Google Shape;4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8839199" cy="348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18874" l="0" r="0" t="18874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6" name="Google Shape;196;p26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monolito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DBaS interface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27" name="Google Shape;427;p53"/>
          <p:cNvPicPr preferRelativeResize="0"/>
          <p:nvPr/>
        </p:nvPicPr>
        <p:blipFill rotWithShape="1">
          <a:blip r:embed="rId3">
            <a:alphaModFix/>
          </a:blip>
          <a:srcRect b="0" l="8093" r="8210" t="0"/>
          <a:stretch/>
        </p:blipFill>
        <p:spPr>
          <a:xfrm>
            <a:off x="845650" y="1203575"/>
            <a:ext cx="7164452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Aggregate Exposing Monolith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438" y="1176325"/>
            <a:ext cx="5291117" cy="37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Aggregate Exposing Monolith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39" name="Google Shape;4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175" y="1085400"/>
            <a:ext cx="3251600" cy="4011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 sync / Trace Writer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45" name="Google Shape;4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5" y="1797075"/>
            <a:ext cx="4419600" cy="302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175" y="1826025"/>
            <a:ext cx="4291326" cy="278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type="ctrTitle"/>
          </p:nvPr>
        </p:nvSpPr>
        <p:spPr>
          <a:xfrm>
            <a:off x="1883125" y="1447250"/>
            <a:ext cx="5400900" cy="19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Growing Pains</a:t>
            </a:r>
            <a:endParaRPr/>
          </a:p>
        </p:txBody>
      </p:sp>
      <p:sp>
        <p:nvSpPr>
          <p:cNvPr id="452" name="Google Shape;452;p57"/>
          <p:cNvSpPr txBox="1"/>
          <p:nvPr>
            <p:ph idx="1" type="subTitle"/>
          </p:nvPr>
        </p:nvSpPr>
        <p:spPr>
          <a:xfrm>
            <a:off x="2429850" y="3493650"/>
            <a:ext cx="42876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que podes tener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Growing Pains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58" name="Google Shape;458;p58"/>
          <p:cNvPicPr preferRelativeResize="0"/>
          <p:nvPr/>
        </p:nvPicPr>
        <p:blipFill rotWithShape="1">
          <a:blip r:embed="rId3">
            <a:alphaModFix/>
          </a:blip>
          <a:srcRect b="0" l="8710" r="8644" t="0"/>
          <a:stretch/>
        </p:blipFill>
        <p:spPr>
          <a:xfrm>
            <a:off x="1329275" y="960000"/>
            <a:ext cx="6408627" cy="39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>
            <p:ph type="title"/>
          </p:nvPr>
        </p:nvSpPr>
        <p:spPr>
          <a:xfrm>
            <a:off x="944475" y="311825"/>
            <a:ext cx="74070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Growing pains </a:t>
            </a:r>
            <a:r>
              <a:rPr lang="en">
                <a:solidFill>
                  <a:schemeClr val="accent5"/>
                </a:solidFill>
                <a:highlight>
                  <a:schemeClr val="lt2"/>
                </a:highlight>
              </a:rPr>
              <a:t>SIEMPRE</a:t>
            </a:r>
            <a:endParaRPr>
              <a:solidFill>
                <a:schemeClr val="accent5"/>
              </a:solidFill>
              <a:highlight>
                <a:schemeClr val="lt2"/>
              </a:highlight>
            </a:endParaRPr>
          </a:p>
        </p:txBody>
      </p:sp>
      <p:sp>
        <p:nvSpPr>
          <p:cNvPr id="464" name="Google Shape;464;p59"/>
          <p:cNvSpPr txBox="1"/>
          <p:nvPr>
            <p:ph idx="2" type="body"/>
          </p:nvPr>
        </p:nvSpPr>
        <p:spPr>
          <a:xfrm>
            <a:off x="339325" y="1590475"/>
            <a:ext cx="7691700" cy="19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highlight>
                  <a:schemeClr val="lt1"/>
                </a:highlight>
              </a:rPr>
              <a:t>Log &amp; monitor desde el 1er dia de la migración</a:t>
            </a:r>
            <a:endParaRPr sz="2000"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highlight>
                  <a:schemeClr val="lt1"/>
                </a:highlight>
              </a:rPr>
              <a:t>Resilencia =&gt; entender como fallan las cosas y como lo podriamos saber que fallan</a:t>
            </a:r>
            <a:endParaRPr sz="2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 txBox="1"/>
          <p:nvPr>
            <p:ph type="title"/>
          </p:nvPr>
        </p:nvSpPr>
        <p:spPr>
          <a:xfrm>
            <a:off x="944475" y="311825"/>
            <a:ext cx="74070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Growing pains 2-10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70" name="Google Shape;470;p60"/>
          <p:cNvSpPr txBox="1"/>
          <p:nvPr>
            <p:ph idx="2" type="body"/>
          </p:nvPr>
        </p:nvSpPr>
        <p:spPr>
          <a:xfrm>
            <a:off x="1322625" y="1145525"/>
            <a:ext cx="5598900" cy="18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Breaking changes =&gt; evitarlos o tener fallbacks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Reporting =&gt;DB independiente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>
            <p:ph type="title"/>
          </p:nvPr>
        </p:nvSpPr>
        <p:spPr>
          <a:xfrm>
            <a:off x="868500" y="267750"/>
            <a:ext cx="74070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Growing pains 10 -50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76" name="Google Shape;476;p61"/>
          <p:cNvSpPr txBox="1"/>
          <p:nvPr>
            <p:ph idx="2" type="body"/>
          </p:nvPr>
        </p:nvSpPr>
        <p:spPr>
          <a:xfrm>
            <a:off x="1792875" y="1101450"/>
            <a:ext cx="5290500" cy="17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/>
              <a:t>Ownership at scale =&gt; siempre entender la responsabilidad.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/>
              <a:t>Developer experience =&gt; achicar la superficie entorno de trabajo.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/>
              <a:t>Running too many things  =&gt; self service apps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2"/>
          <p:cNvSpPr txBox="1"/>
          <p:nvPr>
            <p:ph type="title"/>
          </p:nvPr>
        </p:nvSpPr>
        <p:spPr>
          <a:xfrm>
            <a:off x="868500" y="267750"/>
            <a:ext cx="74070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Growing pains 50+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82" name="Google Shape;482;p62"/>
          <p:cNvSpPr txBox="1"/>
          <p:nvPr>
            <p:ph idx="2" type="body"/>
          </p:nvPr>
        </p:nvSpPr>
        <p:spPr>
          <a:xfrm>
            <a:off x="1792875" y="1101450"/>
            <a:ext cx="5290500" cy="17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/>
              <a:t>E2e =&gt; </a:t>
            </a:r>
            <a:r>
              <a:rPr lang="en"/>
              <a:t> cdc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/>
              <a:t>Global vs Local Optimization =&gt; Cambio cultural comunicacional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/>
              <a:t>Orphan services =&gt; Apps registries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highlight>
                  <a:schemeClr val="lt1"/>
                </a:highlight>
              </a:rPr>
              <a:t>Que seria?</a:t>
            </a:r>
            <a:endParaRPr>
              <a:solidFill>
                <a:schemeClr val="accent5"/>
              </a:solidFill>
              <a:highlight>
                <a:schemeClr val="lt1"/>
              </a:highlight>
            </a:endParaRPr>
          </a:p>
        </p:txBody>
      </p:sp>
      <p:grpSp>
        <p:nvGrpSpPr>
          <p:cNvPr id="202" name="Google Shape;202;p27"/>
          <p:cNvGrpSpPr/>
          <p:nvPr/>
        </p:nvGrpSpPr>
        <p:grpSpPr>
          <a:xfrm>
            <a:off x="462269" y="1211362"/>
            <a:ext cx="2445055" cy="691648"/>
            <a:chOff x="2879200" y="1261775"/>
            <a:chExt cx="2568875" cy="687250"/>
          </a:xfrm>
        </p:grpSpPr>
        <p:sp>
          <p:nvSpPr>
            <p:cNvPr id="203" name="Google Shape;203;p27"/>
            <p:cNvSpPr/>
            <p:nvPr/>
          </p:nvSpPr>
          <p:spPr>
            <a:xfrm>
              <a:off x="4667875" y="1261775"/>
              <a:ext cx="780200" cy="687250"/>
            </a:xfrm>
            <a:prstGeom prst="flowChartMagneticDisk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DB</a:t>
              </a: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2879200" y="1287700"/>
              <a:ext cx="1130100" cy="6354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App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05" name="Google Shape;205;p27"/>
            <p:cNvCxnSpPr>
              <a:stCxn id="204" idx="3"/>
              <a:endCxn id="203" idx="2"/>
            </p:cNvCxnSpPr>
            <p:nvPr/>
          </p:nvCxnSpPr>
          <p:spPr>
            <a:xfrm>
              <a:off x="4009300" y="1605400"/>
              <a:ext cx="658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63"/>
          <p:cNvPicPr preferRelativeResize="0"/>
          <p:nvPr/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3"/>
          <p:cNvSpPr/>
          <p:nvPr/>
        </p:nvSpPr>
        <p:spPr>
          <a:xfrm>
            <a:off x="0" y="861175"/>
            <a:ext cx="4568400" cy="34278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3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Partes fuertes</a:t>
            </a:r>
            <a:endParaRPr/>
          </a:p>
        </p:txBody>
      </p:sp>
      <p:sp>
        <p:nvSpPr>
          <p:cNvPr id="490" name="Google Shape;490;p63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Buena libro introductorio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Buenas ideas de base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Plantea los por que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Accessible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4"/>
          <p:cNvPicPr preferRelativeResize="0"/>
          <p:nvPr/>
        </p:nvPicPr>
        <p:blipFill rotWithShape="1">
          <a:blip r:embed="rId3">
            <a:alphaModFix/>
          </a:blip>
          <a:srcRect b="39" l="0" r="0" t="39"/>
          <a:stretch/>
        </p:blipFill>
        <p:spPr>
          <a:xfrm>
            <a:off x="1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4"/>
          <p:cNvSpPr/>
          <p:nvPr/>
        </p:nvSpPr>
        <p:spPr>
          <a:xfrm>
            <a:off x="0" y="861175"/>
            <a:ext cx="4568400" cy="34278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4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Partes flojas</a:t>
            </a:r>
            <a:endParaRPr/>
          </a:p>
        </p:txBody>
      </p:sp>
      <p:sp>
        <p:nvSpPr>
          <p:cNvPr id="498" name="Google Shape;498;p64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Poco contenido de cambio organizacional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Poco / nulo contenido de manejo de frontends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Como sigo?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highlight>
                  <a:schemeClr val="lt1"/>
                </a:highlight>
              </a:rPr>
              <a:t>Que seria?</a:t>
            </a:r>
            <a:endParaRPr>
              <a:solidFill>
                <a:schemeClr val="accent5"/>
              </a:solidFill>
              <a:highlight>
                <a:schemeClr val="lt1"/>
              </a:highlight>
            </a:endParaRPr>
          </a:p>
        </p:txBody>
      </p:sp>
      <p:grpSp>
        <p:nvGrpSpPr>
          <p:cNvPr id="211" name="Google Shape;211;p28"/>
          <p:cNvGrpSpPr/>
          <p:nvPr/>
        </p:nvGrpSpPr>
        <p:grpSpPr>
          <a:xfrm>
            <a:off x="462269" y="1211362"/>
            <a:ext cx="2445055" cy="691648"/>
            <a:chOff x="2879200" y="1261775"/>
            <a:chExt cx="2568875" cy="687250"/>
          </a:xfrm>
        </p:grpSpPr>
        <p:sp>
          <p:nvSpPr>
            <p:cNvPr id="212" name="Google Shape;212;p28"/>
            <p:cNvSpPr/>
            <p:nvPr/>
          </p:nvSpPr>
          <p:spPr>
            <a:xfrm>
              <a:off x="4667875" y="1261775"/>
              <a:ext cx="780200" cy="687250"/>
            </a:xfrm>
            <a:prstGeom prst="flowChartMagneticDisk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DB</a:t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2879200" y="1287700"/>
              <a:ext cx="1130100" cy="6354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App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14" name="Google Shape;214;p28"/>
            <p:cNvCxnSpPr>
              <a:stCxn id="213" idx="3"/>
              <a:endCxn id="212" idx="2"/>
            </p:cNvCxnSpPr>
            <p:nvPr/>
          </p:nvCxnSpPr>
          <p:spPr>
            <a:xfrm>
              <a:off x="4009300" y="1605400"/>
              <a:ext cx="658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5" name="Google Shape;215;p28"/>
          <p:cNvGrpSpPr/>
          <p:nvPr/>
        </p:nvGrpSpPr>
        <p:grpSpPr>
          <a:xfrm>
            <a:off x="4593559" y="1211342"/>
            <a:ext cx="3964257" cy="1569624"/>
            <a:chOff x="209800" y="2399350"/>
            <a:chExt cx="4130725" cy="1854470"/>
          </a:xfrm>
        </p:grpSpPr>
        <p:sp>
          <p:nvSpPr>
            <p:cNvPr id="216" name="Google Shape;216;p28"/>
            <p:cNvSpPr/>
            <p:nvPr/>
          </p:nvSpPr>
          <p:spPr>
            <a:xfrm>
              <a:off x="3313275" y="2710175"/>
              <a:ext cx="1027250" cy="687250"/>
            </a:xfrm>
            <a:prstGeom prst="flowChartMagneticDisk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DB</a:t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209800" y="2399350"/>
              <a:ext cx="2561100" cy="13089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8" name="Google Shape;218;p28"/>
            <p:cNvCxnSpPr>
              <a:stCxn id="217" idx="3"/>
              <a:endCxn id="216" idx="2"/>
            </p:cNvCxnSpPr>
            <p:nvPr/>
          </p:nvCxnSpPr>
          <p:spPr>
            <a:xfrm>
              <a:off x="2770900" y="3053800"/>
              <a:ext cx="54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9" name="Google Shape;219;p28"/>
            <p:cNvSpPr/>
            <p:nvPr/>
          </p:nvSpPr>
          <p:spPr>
            <a:xfrm>
              <a:off x="274950" y="2500600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 1</a:t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1273725" y="3180025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ModuloN</a:t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1504725" y="2500600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Modulo2</a:t>
              </a:r>
              <a:endParaRPr/>
            </a:p>
          </p:txBody>
        </p:sp>
        <p:sp>
          <p:nvSpPr>
            <p:cNvPr id="222" name="Google Shape;222;p28"/>
            <p:cNvSpPr txBox="1"/>
            <p:nvPr/>
          </p:nvSpPr>
          <p:spPr>
            <a:xfrm>
              <a:off x="209809" y="3781020"/>
              <a:ext cx="3467700" cy="47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Monolito Modular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23" name="Google Shape;223;p28"/>
          <p:cNvGrpSpPr/>
          <p:nvPr/>
        </p:nvGrpSpPr>
        <p:grpSpPr>
          <a:xfrm>
            <a:off x="4572002" y="2904128"/>
            <a:ext cx="4007379" cy="2030503"/>
            <a:chOff x="4796084" y="1864775"/>
            <a:chExt cx="4210316" cy="2650788"/>
          </a:xfrm>
        </p:grpSpPr>
        <p:sp>
          <p:nvSpPr>
            <p:cNvPr id="224" name="Google Shape;224;p28"/>
            <p:cNvSpPr/>
            <p:nvPr/>
          </p:nvSpPr>
          <p:spPr>
            <a:xfrm>
              <a:off x="7979150" y="1864775"/>
              <a:ext cx="1027250" cy="687250"/>
            </a:xfrm>
            <a:prstGeom prst="flowChartMagneticDisk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DB1</a:t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4879687" y="2019927"/>
              <a:ext cx="2477400" cy="16356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4919700" y="2117924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 1</a:t>
              </a: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4960841" y="3137650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ModuloN</a:t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5954207" y="2627780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Modulo2</a:t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7979150" y="2614625"/>
              <a:ext cx="1027250" cy="687250"/>
            </a:xfrm>
            <a:prstGeom prst="flowChartMagneticDisk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DB2</a:t>
              </a:r>
              <a:endParaRPr/>
            </a:p>
          </p:txBody>
        </p:sp>
        <p:cxnSp>
          <p:nvCxnSpPr>
            <p:cNvPr id="230" name="Google Shape;230;p28"/>
            <p:cNvCxnSpPr>
              <a:stCxn id="228" idx="3"/>
              <a:endCxn id="229" idx="2"/>
            </p:cNvCxnSpPr>
            <p:nvPr/>
          </p:nvCxnSpPr>
          <p:spPr>
            <a:xfrm>
              <a:off x="7060907" y="2844830"/>
              <a:ext cx="918300" cy="11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1" name="Google Shape;231;p28"/>
            <p:cNvCxnSpPr>
              <a:stCxn id="226" idx="3"/>
              <a:endCxn id="224" idx="2"/>
            </p:cNvCxnSpPr>
            <p:nvPr/>
          </p:nvCxnSpPr>
          <p:spPr>
            <a:xfrm flipH="1" rot="10800000">
              <a:off x="6026400" y="2208374"/>
              <a:ext cx="1952700" cy="12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2" name="Google Shape;232;p28"/>
            <p:cNvSpPr txBox="1"/>
            <p:nvPr/>
          </p:nvSpPr>
          <p:spPr>
            <a:xfrm>
              <a:off x="4796084" y="3993263"/>
              <a:ext cx="39372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Monolito Modular con dbs distribuidas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highlight>
                  <a:schemeClr val="lt1"/>
                </a:highlight>
              </a:rPr>
              <a:t>Que seria?</a:t>
            </a:r>
            <a:endParaRPr>
              <a:solidFill>
                <a:schemeClr val="accent5"/>
              </a:solidFill>
              <a:highlight>
                <a:schemeClr val="lt1"/>
              </a:highlight>
            </a:endParaRPr>
          </a:p>
        </p:txBody>
      </p:sp>
      <p:grpSp>
        <p:nvGrpSpPr>
          <p:cNvPr id="238" name="Google Shape;238;p29"/>
          <p:cNvGrpSpPr/>
          <p:nvPr/>
        </p:nvGrpSpPr>
        <p:grpSpPr>
          <a:xfrm>
            <a:off x="462269" y="1211362"/>
            <a:ext cx="2445055" cy="691648"/>
            <a:chOff x="2879200" y="1261775"/>
            <a:chExt cx="2568875" cy="687250"/>
          </a:xfrm>
        </p:grpSpPr>
        <p:sp>
          <p:nvSpPr>
            <p:cNvPr id="239" name="Google Shape;239;p29"/>
            <p:cNvSpPr/>
            <p:nvPr/>
          </p:nvSpPr>
          <p:spPr>
            <a:xfrm>
              <a:off x="4667875" y="1261775"/>
              <a:ext cx="780200" cy="687250"/>
            </a:xfrm>
            <a:prstGeom prst="flowChartMagneticDisk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DB</a:t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2879200" y="1287700"/>
              <a:ext cx="1130100" cy="6354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App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41" name="Google Shape;241;p29"/>
            <p:cNvCxnSpPr>
              <a:stCxn id="240" idx="3"/>
              <a:endCxn id="239" idx="2"/>
            </p:cNvCxnSpPr>
            <p:nvPr/>
          </p:nvCxnSpPr>
          <p:spPr>
            <a:xfrm>
              <a:off x="4009300" y="1605400"/>
              <a:ext cx="658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2" name="Google Shape;242;p29"/>
          <p:cNvGrpSpPr/>
          <p:nvPr/>
        </p:nvGrpSpPr>
        <p:grpSpPr>
          <a:xfrm>
            <a:off x="4593559" y="1211342"/>
            <a:ext cx="3964257" cy="1569624"/>
            <a:chOff x="209800" y="2399350"/>
            <a:chExt cx="4130725" cy="1854470"/>
          </a:xfrm>
        </p:grpSpPr>
        <p:sp>
          <p:nvSpPr>
            <p:cNvPr id="243" name="Google Shape;243;p29"/>
            <p:cNvSpPr/>
            <p:nvPr/>
          </p:nvSpPr>
          <p:spPr>
            <a:xfrm>
              <a:off x="3313275" y="2710175"/>
              <a:ext cx="1027250" cy="687250"/>
            </a:xfrm>
            <a:prstGeom prst="flowChartMagneticDisk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DB</a:t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209800" y="2399350"/>
              <a:ext cx="2561100" cy="13089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" name="Google Shape;245;p29"/>
            <p:cNvCxnSpPr>
              <a:stCxn id="244" idx="3"/>
              <a:endCxn id="243" idx="2"/>
            </p:cNvCxnSpPr>
            <p:nvPr/>
          </p:nvCxnSpPr>
          <p:spPr>
            <a:xfrm>
              <a:off x="2770900" y="3053800"/>
              <a:ext cx="54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6" name="Google Shape;246;p29"/>
            <p:cNvSpPr/>
            <p:nvPr/>
          </p:nvSpPr>
          <p:spPr>
            <a:xfrm>
              <a:off x="274950" y="2500600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 1</a:t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1273725" y="3180025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ModuloN</a:t>
              </a: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1504725" y="2500600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Modulo2</a:t>
              </a:r>
              <a:endParaRPr/>
            </a:p>
          </p:txBody>
        </p:sp>
        <p:sp>
          <p:nvSpPr>
            <p:cNvPr id="249" name="Google Shape;249;p29"/>
            <p:cNvSpPr txBox="1"/>
            <p:nvPr/>
          </p:nvSpPr>
          <p:spPr>
            <a:xfrm>
              <a:off x="209809" y="3781020"/>
              <a:ext cx="3467700" cy="47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Monolito Modular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0" name="Google Shape;250;p29"/>
          <p:cNvGrpSpPr/>
          <p:nvPr/>
        </p:nvGrpSpPr>
        <p:grpSpPr>
          <a:xfrm>
            <a:off x="4572002" y="2904128"/>
            <a:ext cx="4007379" cy="2030503"/>
            <a:chOff x="4796084" y="1864775"/>
            <a:chExt cx="4210316" cy="2650788"/>
          </a:xfrm>
        </p:grpSpPr>
        <p:sp>
          <p:nvSpPr>
            <p:cNvPr id="251" name="Google Shape;251;p29"/>
            <p:cNvSpPr/>
            <p:nvPr/>
          </p:nvSpPr>
          <p:spPr>
            <a:xfrm>
              <a:off x="7979150" y="1864775"/>
              <a:ext cx="1027250" cy="687250"/>
            </a:xfrm>
            <a:prstGeom prst="flowChartMagneticDisk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DB1</a:t>
              </a: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4879687" y="2019927"/>
              <a:ext cx="2477400" cy="16356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4919700" y="2117924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 1</a:t>
              </a: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4960841" y="3137650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ModuloN</a:t>
              </a: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5954207" y="2627780"/>
              <a:ext cx="1106700" cy="434100"/>
            </a:xfrm>
            <a:prstGeom prst="flowChartAlternateProcess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Modulo2</a:t>
              </a: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7979150" y="2614625"/>
              <a:ext cx="1027250" cy="687250"/>
            </a:xfrm>
            <a:prstGeom prst="flowChartMagneticDisk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DB2</a:t>
              </a:r>
              <a:endParaRPr/>
            </a:p>
          </p:txBody>
        </p:sp>
        <p:cxnSp>
          <p:nvCxnSpPr>
            <p:cNvPr id="257" name="Google Shape;257;p29"/>
            <p:cNvCxnSpPr>
              <a:stCxn id="255" idx="3"/>
              <a:endCxn id="256" idx="2"/>
            </p:cNvCxnSpPr>
            <p:nvPr/>
          </p:nvCxnSpPr>
          <p:spPr>
            <a:xfrm>
              <a:off x="7060907" y="2844830"/>
              <a:ext cx="918300" cy="11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8" name="Google Shape;258;p29"/>
            <p:cNvCxnSpPr>
              <a:stCxn id="253" idx="3"/>
              <a:endCxn id="251" idx="2"/>
            </p:cNvCxnSpPr>
            <p:nvPr/>
          </p:nvCxnSpPr>
          <p:spPr>
            <a:xfrm flipH="1" rot="10800000">
              <a:off x="6026400" y="2208374"/>
              <a:ext cx="1952700" cy="12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9" name="Google Shape;259;p29"/>
            <p:cNvSpPr txBox="1"/>
            <p:nvPr/>
          </p:nvSpPr>
          <p:spPr>
            <a:xfrm>
              <a:off x="4796084" y="3993263"/>
              <a:ext cx="39372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Monolito Modular con dbs distribuidas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0" name="Google Shape;260;p29"/>
          <p:cNvGrpSpPr/>
          <p:nvPr/>
        </p:nvGrpSpPr>
        <p:grpSpPr>
          <a:xfrm>
            <a:off x="299400" y="2571750"/>
            <a:ext cx="2770800" cy="2423400"/>
            <a:chOff x="400675" y="2777950"/>
            <a:chExt cx="2770800" cy="2423400"/>
          </a:xfrm>
        </p:grpSpPr>
        <p:sp>
          <p:nvSpPr>
            <p:cNvPr id="261" name="Google Shape;261;p29"/>
            <p:cNvSpPr/>
            <p:nvPr/>
          </p:nvSpPr>
          <p:spPr>
            <a:xfrm>
              <a:off x="1943246" y="2884950"/>
              <a:ext cx="916929" cy="687250"/>
            </a:xfrm>
            <a:prstGeom prst="flowChartMagneticDisk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DB1</a:t>
              </a: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590875" y="2910875"/>
              <a:ext cx="1130100" cy="6354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App1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63" name="Google Shape;263;p29"/>
            <p:cNvCxnSpPr>
              <a:stCxn id="262" idx="3"/>
              <a:endCxn id="261" idx="2"/>
            </p:cNvCxnSpPr>
            <p:nvPr/>
          </p:nvCxnSpPr>
          <p:spPr>
            <a:xfrm>
              <a:off x="1720975" y="3228575"/>
              <a:ext cx="222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4" name="Google Shape;264;p29"/>
            <p:cNvSpPr/>
            <p:nvPr/>
          </p:nvSpPr>
          <p:spPr>
            <a:xfrm>
              <a:off x="1993871" y="3783350"/>
              <a:ext cx="916929" cy="687250"/>
            </a:xfrm>
            <a:prstGeom prst="flowChartMagneticDisk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DB2</a:t>
              </a: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590875" y="3809275"/>
              <a:ext cx="1130100" cy="6354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App2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66" name="Google Shape;266;p29"/>
            <p:cNvCxnSpPr>
              <a:stCxn id="265" idx="3"/>
              <a:endCxn id="264" idx="2"/>
            </p:cNvCxnSpPr>
            <p:nvPr/>
          </p:nvCxnSpPr>
          <p:spPr>
            <a:xfrm>
              <a:off x="1720975" y="4126975"/>
              <a:ext cx="27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7" name="Google Shape;267;p29"/>
            <p:cNvCxnSpPr>
              <a:stCxn id="262" idx="2"/>
              <a:endCxn id="265" idx="0"/>
            </p:cNvCxnSpPr>
            <p:nvPr/>
          </p:nvCxnSpPr>
          <p:spPr>
            <a:xfrm flipH="1" rot="-5400000">
              <a:off x="1024675" y="3677525"/>
              <a:ext cx="263100" cy="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268" name="Google Shape;268;p29"/>
            <p:cNvSpPr/>
            <p:nvPr/>
          </p:nvSpPr>
          <p:spPr>
            <a:xfrm>
              <a:off x="400675" y="2777950"/>
              <a:ext cx="2770800" cy="2423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9"/>
            <p:cNvSpPr txBox="1"/>
            <p:nvPr/>
          </p:nvSpPr>
          <p:spPr>
            <a:xfrm>
              <a:off x="515120" y="4681738"/>
              <a:ext cx="2541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Monolito Distribuido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Monolitos</a:t>
            </a:r>
            <a:endParaRPr/>
          </a:p>
        </p:txBody>
      </p:sp>
      <p:sp>
        <p:nvSpPr>
          <p:cNvPr id="275" name="Google Shape;275;p30"/>
          <p:cNvSpPr txBox="1"/>
          <p:nvPr>
            <p:ph idx="1" type="body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Acoplamiento alto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 oculta detalles de implementacion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Mucha gente trabajando en lo mismo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Unico punto de falla.</a:t>
            </a:r>
            <a:endParaRPr/>
          </a:p>
        </p:txBody>
      </p:sp>
      <p:sp>
        <p:nvSpPr>
          <p:cNvPr id="276" name="Google Shape;276;p30"/>
          <p:cNvSpPr txBox="1"/>
          <p:nvPr>
            <p:ph idx="2" type="body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“Simples” de entender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Simples de deployar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highlight>
                  <a:schemeClr val="accent6"/>
                </a:highlight>
              </a:rPr>
              <a:t>Monolito != Legacy</a:t>
            </a:r>
            <a:endParaRPr>
              <a:highlight>
                <a:schemeClr val="accent6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Simples de testear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Todo </a:t>
            </a:r>
            <a:r>
              <a:rPr lang="en"/>
              <a:t>está</a:t>
            </a:r>
            <a:r>
              <a:rPr lang="en"/>
              <a:t> a la “mano”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3">
            <a:alphaModFix/>
          </a:blip>
          <a:srcRect b="54504" l="0" r="0" t="0"/>
          <a:stretch/>
        </p:blipFill>
        <p:spPr>
          <a:xfrm>
            <a:off x="4934900" y="3092025"/>
            <a:ext cx="1702325" cy="13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 rotWithShape="1">
          <a:blip r:embed="rId3">
            <a:alphaModFix/>
          </a:blip>
          <a:srcRect b="0" l="0" r="0" t="45444"/>
          <a:stretch/>
        </p:blipFill>
        <p:spPr>
          <a:xfrm>
            <a:off x="247500" y="3006400"/>
            <a:ext cx="1596301" cy="15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Microservicios</a:t>
            </a:r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Comunicacion / </a:t>
            </a:r>
            <a:r>
              <a:rPr lang="en"/>
              <a:t>conexión</a:t>
            </a:r>
            <a:r>
              <a:rPr lang="en"/>
              <a:t> compleja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Monitoreo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Tooling complejo</a:t>
            </a:r>
            <a:endParaRPr/>
          </a:p>
        </p:txBody>
      </p:sp>
      <p:sp>
        <p:nvSpPr>
          <p:cNvPr id="285" name="Google Shape;285;p31"/>
          <p:cNvSpPr txBox="1"/>
          <p:nvPr>
            <p:ph idx="2" type="body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Deploy independiente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Modelo alrededor de dominios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highlight>
                  <a:schemeClr val="lt1"/>
                </a:highlight>
              </a:rPr>
              <a:t>Data ownership</a:t>
            </a:r>
            <a:endParaRPr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highlight>
                  <a:schemeClr val="lt1"/>
                </a:highlight>
              </a:rPr>
              <a:t>Flexibilidad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286" name="Google Shape;286;p31"/>
          <p:cNvPicPr preferRelativeResize="0"/>
          <p:nvPr/>
        </p:nvPicPr>
        <p:blipFill rotWithShape="1">
          <a:blip r:embed="rId3">
            <a:alphaModFix/>
          </a:blip>
          <a:srcRect b="54504" l="0" r="0" t="0"/>
          <a:stretch/>
        </p:blipFill>
        <p:spPr>
          <a:xfrm>
            <a:off x="4934900" y="3092025"/>
            <a:ext cx="1702325" cy="13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 rotWithShape="1">
          <a:blip r:embed="rId3">
            <a:alphaModFix/>
          </a:blip>
          <a:srcRect b="0" l="0" r="0" t="45444"/>
          <a:stretch/>
        </p:blipFill>
        <p:spPr>
          <a:xfrm>
            <a:off x="247500" y="3006400"/>
            <a:ext cx="1596301" cy="15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b="23736" l="0" r="0" t="23736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Migracion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